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9"/>
  </p:notesMasterIdLst>
  <p:handoutMasterIdLst>
    <p:handoutMasterId r:id="rId20"/>
  </p:handoutMasterIdLst>
  <p:sldIdLst>
    <p:sldId id="289" r:id="rId8"/>
    <p:sldId id="290" r:id="rId9"/>
    <p:sldId id="300" r:id="rId10"/>
    <p:sldId id="294" r:id="rId11"/>
    <p:sldId id="291" r:id="rId12"/>
    <p:sldId id="296" r:id="rId13"/>
    <p:sldId id="297" r:id="rId14"/>
    <p:sldId id="298" r:id="rId15"/>
    <p:sldId id="299" r:id="rId16"/>
    <p:sldId id="301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100"/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 autoAdjust="0"/>
    <p:restoredTop sz="91479"/>
  </p:normalViewPr>
  <p:slideViewPr>
    <p:cSldViewPr snapToGrid="0" snapToObjects="1">
      <p:cViewPr varScale="1">
        <p:scale>
          <a:sx n="82" d="100"/>
          <a:sy n="82" d="100"/>
        </p:scale>
        <p:origin x="168" y="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B2B96-F098-42F9-90C4-0E50873BC0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2E494F-BEC0-4FB5-8E88-41415DFF02EF}">
      <dgm:prSet/>
      <dgm:spPr/>
      <dgm:t>
        <a:bodyPr/>
        <a:lstStyle/>
        <a:p>
          <a:r>
            <a:rPr lang="en-US"/>
            <a:t>How do you solve the missions?</a:t>
          </a:r>
        </a:p>
      </dgm:t>
    </dgm:pt>
    <dgm:pt modelId="{1D271885-F757-4EBC-A282-14609FD381D3}" type="parTrans" cxnId="{440D57B2-FEF0-4B8D-B161-586718B9A285}">
      <dgm:prSet/>
      <dgm:spPr/>
      <dgm:t>
        <a:bodyPr/>
        <a:lstStyle/>
        <a:p>
          <a:endParaRPr lang="en-US"/>
        </a:p>
      </dgm:t>
    </dgm:pt>
    <dgm:pt modelId="{9103C311-FA38-4135-926B-A04EC2010961}" type="sibTrans" cxnId="{440D57B2-FEF0-4B8D-B161-586718B9A285}">
      <dgm:prSet/>
      <dgm:spPr/>
      <dgm:t>
        <a:bodyPr/>
        <a:lstStyle/>
        <a:p>
          <a:endParaRPr lang="en-US"/>
        </a:p>
      </dgm:t>
    </dgm:pt>
    <dgm:pt modelId="{50CB2B62-E54B-49FD-A89F-333EED483DC9}">
      <dgm:prSet/>
      <dgm:spPr/>
      <dgm:t>
        <a:bodyPr/>
        <a:lstStyle/>
        <a:p>
          <a:r>
            <a:rPr lang="en-US" dirty="0"/>
            <a:t>How did you come up with that particular solution?</a:t>
          </a:r>
        </a:p>
      </dgm:t>
    </dgm:pt>
    <dgm:pt modelId="{717DBACE-08E8-4567-A48B-4D29774F1299}" type="parTrans" cxnId="{EDF04F0F-C81B-4FD3-89CA-ED40360D5FC2}">
      <dgm:prSet/>
      <dgm:spPr/>
      <dgm:t>
        <a:bodyPr/>
        <a:lstStyle/>
        <a:p>
          <a:endParaRPr lang="en-US"/>
        </a:p>
      </dgm:t>
    </dgm:pt>
    <dgm:pt modelId="{F10B0DDB-034B-4AF7-A56C-B12B128B58A7}" type="sibTrans" cxnId="{EDF04F0F-C81B-4FD3-89CA-ED40360D5FC2}">
      <dgm:prSet/>
      <dgm:spPr/>
      <dgm:t>
        <a:bodyPr/>
        <a:lstStyle/>
        <a:p>
          <a:endParaRPr lang="en-US"/>
        </a:p>
      </dgm:t>
    </dgm:pt>
    <dgm:pt modelId="{B19567BC-94DA-44CF-9E1B-F11DDA4C6739}">
      <dgm:prSet/>
      <dgm:spPr/>
      <dgm:t>
        <a:bodyPr/>
        <a:lstStyle/>
        <a:p>
          <a:r>
            <a:rPr lang="en-US"/>
            <a:t>How did that solution change over time?</a:t>
          </a:r>
        </a:p>
      </dgm:t>
    </dgm:pt>
    <dgm:pt modelId="{D6407A3C-5DDB-479E-B484-F23D21AEF67C}" type="parTrans" cxnId="{20A89473-8A43-485A-A0DD-B46AE574F5EA}">
      <dgm:prSet/>
      <dgm:spPr/>
      <dgm:t>
        <a:bodyPr/>
        <a:lstStyle/>
        <a:p>
          <a:endParaRPr lang="en-US"/>
        </a:p>
      </dgm:t>
    </dgm:pt>
    <dgm:pt modelId="{1F0D8ED9-E048-4C96-8971-54C604BDA3CF}" type="sibTrans" cxnId="{20A89473-8A43-485A-A0DD-B46AE574F5EA}">
      <dgm:prSet/>
      <dgm:spPr/>
      <dgm:t>
        <a:bodyPr/>
        <a:lstStyle/>
        <a:p>
          <a:endParaRPr lang="en-US"/>
        </a:p>
      </dgm:t>
    </dgm:pt>
    <dgm:pt modelId="{36925654-F203-47EB-822A-5E6ECF71D791}">
      <dgm:prSet/>
      <dgm:spPr/>
      <dgm:t>
        <a:bodyPr/>
        <a:lstStyle/>
        <a:p>
          <a:r>
            <a:rPr lang="en-US"/>
            <a:t>Do you solve a particular mission in an unusual way?</a:t>
          </a:r>
        </a:p>
      </dgm:t>
    </dgm:pt>
    <dgm:pt modelId="{0D96EA8D-714E-40B3-BC60-F6D90C461246}" type="parTrans" cxnId="{C64EB0BC-FB42-49C5-8D35-A8802107DBFD}">
      <dgm:prSet/>
      <dgm:spPr/>
      <dgm:t>
        <a:bodyPr/>
        <a:lstStyle/>
        <a:p>
          <a:endParaRPr lang="en-US"/>
        </a:p>
      </dgm:t>
    </dgm:pt>
    <dgm:pt modelId="{CFC54715-FCB7-437E-8EBD-5493FADED97A}" type="sibTrans" cxnId="{C64EB0BC-FB42-49C5-8D35-A8802107DBFD}">
      <dgm:prSet/>
      <dgm:spPr/>
      <dgm:t>
        <a:bodyPr/>
        <a:lstStyle/>
        <a:p>
          <a:endParaRPr lang="en-US"/>
        </a:p>
      </dgm:t>
    </dgm:pt>
    <dgm:pt modelId="{33A68ADA-B3FB-064D-B102-72AA9545F853}" type="pres">
      <dgm:prSet presAssocID="{1EFB2B96-F098-42F9-90C4-0E50873BC0DD}" presName="linear" presStyleCnt="0">
        <dgm:presLayoutVars>
          <dgm:animLvl val="lvl"/>
          <dgm:resizeHandles val="exact"/>
        </dgm:presLayoutVars>
      </dgm:prSet>
      <dgm:spPr/>
    </dgm:pt>
    <dgm:pt modelId="{79DB531B-1EC3-8544-99FA-C53C032503BC}" type="pres">
      <dgm:prSet presAssocID="{E52E494F-BEC0-4FB5-8E88-41415DFF02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67ACBDB-0B45-B743-AAC2-FFC95081CD88}" type="pres">
      <dgm:prSet presAssocID="{9103C311-FA38-4135-926B-A04EC2010961}" presName="spacer" presStyleCnt="0"/>
      <dgm:spPr/>
    </dgm:pt>
    <dgm:pt modelId="{4B5B15E1-468C-1F4E-AFB8-A469E5A2D362}" type="pres">
      <dgm:prSet presAssocID="{50CB2B62-E54B-49FD-A89F-333EED483D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AF4255-653E-0645-9FA8-7532422293EC}" type="pres">
      <dgm:prSet presAssocID="{F10B0DDB-034B-4AF7-A56C-B12B128B58A7}" presName="spacer" presStyleCnt="0"/>
      <dgm:spPr/>
    </dgm:pt>
    <dgm:pt modelId="{FE0B4C0C-A340-0E4E-AF35-3C9B804B1385}" type="pres">
      <dgm:prSet presAssocID="{B19567BC-94DA-44CF-9E1B-F11DDA4C67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7CB669-3BC8-684C-9BDC-F4A074DFD626}" type="pres">
      <dgm:prSet presAssocID="{1F0D8ED9-E048-4C96-8971-54C604BDA3CF}" presName="spacer" presStyleCnt="0"/>
      <dgm:spPr/>
    </dgm:pt>
    <dgm:pt modelId="{ACF38130-EC07-6E4F-9F5F-27C5477AE162}" type="pres">
      <dgm:prSet presAssocID="{36925654-F203-47EB-822A-5E6ECF71D7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DF04F0F-C81B-4FD3-89CA-ED40360D5FC2}" srcId="{1EFB2B96-F098-42F9-90C4-0E50873BC0DD}" destId="{50CB2B62-E54B-49FD-A89F-333EED483DC9}" srcOrd="1" destOrd="0" parTransId="{717DBACE-08E8-4567-A48B-4D29774F1299}" sibTransId="{F10B0DDB-034B-4AF7-A56C-B12B128B58A7}"/>
    <dgm:cxn modelId="{6B606217-40FD-174A-9F5D-14371FC44DDC}" type="presOf" srcId="{E52E494F-BEC0-4FB5-8E88-41415DFF02EF}" destId="{79DB531B-1EC3-8544-99FA-C53C032503BC}" srcOrd="0" destOrd="0" presId="urn:microsoft.com/office/officeart/2005/8/layout/vList2"/>
    <dgm:cxn modelId="{12245D47-4B70-C845-BE9D-A9ABB9358409}" type="presOf" srcId="{B19567BC-94DA-44CF-9E1B-F11DDA4C6739}" destId="{FE0B4C0C-A340-0E4E-AF35-3C9B804B1385}" srcOrd="0" destOrd="0" presId="urn:microsoft.com/office/officeart/2005/8/layout/vList2"/>
    <dgm:cxn modelId="{6EBFFF60-E2CB-6C41-BA24-7530EA94CB20}" type="presOf" srcId="{50CB2B62-E54B-49FD-A89F-333EED483DC9}" destId="{4B5B15E1-468C-1F4E-AFB8-A469E5A2D362}" srcOrd="0" destOrd="0" presId="urn:microsoft.com/office/officeart/2005/8/layout/vList2"/>
    <dgm:cxn modelId="{20A89473-8A43-485A-A0DD-B46AE574F5EA}" srcId="{1EFB2B96-F098-42F9-90C4-0E50873BC0DD}" destId="{B19567BC-94DA-44CF-9E1B-F11DDA4C6739}" srcOrd="2" destOrd="0" parTransId="{D6407A3C-5DDB-479E-B484-F23D21AEF67C}" sibTransId="{1F0D8ED9-E048-4C96-8971-54C604BDA3CF}"/>
    <dgm:cxn modelId="{9FAC2194-C1DE-9D4D-AA1E-6283D247B3B3}" type="presOf" srcId="{1EFB2B96-F098-42F9-90C4-0E50873BC0DD}" destId="{33A68ADA-B3FB-064D-B102-72AA9545F853}" srcOrd="0" destOrd="0" presId="urn:microsoft.com/office/officeart/2005/8/layout/vList2"/>
    <dgm:cxn modelId="{440D57B2-FEF0-4B8D-B161-586718B9A285}" srcId="{1EFB2B96-F098-42F9-90C4-0E50873BC0DD}" destId="{E52E494F-BEC0-4FB5-8E88-41415DFF02EF}" srcOrd="0" destOrd="0" parTransId="{1D271885-F757-4EBC-A282-14609FD381D3}" sibTransId="{9103C311-FA38-4135-926B-A04EC2010961}"/>
    <dgm:cxn modelId="{C64EB0BC-FB42-49C5-8D35-A8802107DBFD}" srcId="{1EFB2B96-F098-42F9-90C4-0E50873BC0DD}" destId="{36925654-F203-47EB-822A-5E6ECF71D791}" srcOrd="3" destOrd="0" parTransId="{0D96EA8D-714E-40B3-BC60-F6D90C461246}" sibTransId="{CFC54715-FCB7-437E-8EBD-5493FADED97A}"/>
    <dgm:cxn modelId="{9B92B5DF-AEBB-B54B-A984-66AD67A860A4}" type="presOf" srcId="{36925654-F203-47EB-822A-5E6ECF71D791}" destId="{ACF38130-EC07-6E4F-9F5F-27C5477AE162}" srcOrd="0" destOrd="0" presId="urn:microsoft.com/office/officeart/2005/8/layout/vList2"/>
    <dgm:cxn modelId="{7BEDFE3C-9900-7447-AEFC-CFF12DCF4DB5}" type="presParOf" srcId="{33A68ADA-B3FB-064D-B102-72AA9545F853}" destId="{79DB531B-1EC3-8544-99FA-C53C032503BC}" srcOrd="0" destOrd="0" presId="urn:microsoft.com/office/officeart/2005/8/layout/vList2"/>
    <dgm:cxn modelId="{2054BAE0-C2C9-7B41-A87D-A11E1929CD3F}" type="presParOf" srcId="{33A68ADA-B3FB-064D-B102-72AA9545F853}" destId="{567ACBDB-0B45-B743-AAC2-FFC95081CD88}" srcOrd="1" destOrd="0" presId="urn:microsoft.com/office/officeart/2005/8/layout/vList2"/>
    <dgm:cxn modelId="{73126F5D-BB38-8C4E-A992-FB7023E236D2}" type="presParOf" srcId="{33A68ADA-B3FB-064D-B102-72AA9545F853}" destId="{4B5B15E1-468C-1F4E-AFB8-A469E5A2D362}" srcOrd="2" destOrd="0" presId="urn:microsoft.com/office/officeart/2005/8/layout/vList2"/>
    <dgm:cxn modelId="{72277A8A-3349-584A-9A3B-2048237A3E80}" type="presParOf" srcId="{33A68ADA-B3FB-064D-B102-72AA9545F853}" destId="{20AF4255-653E-0645-9FA8-7532422293EC}" srcOrd="3" destOrd="0" presId="urn:microsoft.com/office/officeart/2005/8/layout/vList2"/>
    <dgm:cxn modelId="{B98E9CEF-F896-874D-A02E-530BC5D94B01}" type="presParOf" srcId="{33A68ADA-B3FB-064D-B102-72AA9545F853}" destId="{FE0B4C0C-A340-0E4E-AF35-3C9B804B1385}" srcOrd="4" destOrd="0" presId="urn:microsoft.com/office/officeart/2005/8/layout/vList2"/>
    <dgm:cxn modelId="{B99B4472-E8A6-2E4F-B30E-6930388A67AA}" type="presParOf" srcId="{33A68ADA-B3FB-064D-B102-72AA9545F853}" destId="{257CB669-3BC8-684C-9BDC-F4A074DFD626}" srcOrd="5" destOrd="0" presId="urn:microsoft.com/office/officeart/2005/8/layout/vList2"/>
    <dgm:cxn modelId="{BBB52C47-2B87-0945-9739-37716F1AFA17}" type="presParOf" srcId="{33A68ADA-B3FB-064D-B102-72AA9545F853}" destId="{ACF38130-EC07-6E4F-9F5F-27C5477AE1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B531B-1EC3-8544-99FA-C53C032503BC}">
      <dsp:nvSpPr>
        <dsp:cNvPr id="0" name=""/>
        <dsp:cNvSpPr/>
      </dsp:nvSpPr>
      <dsp:spPr>
        <a:xfrm>
          <a:off x="0" y="5656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do you solve the missions?</a:t>
          </a:r>
        </a:p>
      </dsp:txBody>
      <dsp:txXfrm>
        <a:off x="49004" y="105571"/>
        <a:ext cx="4025901" cy="905852"/>
      </dsp:txXfrm>
    </dsp:sp>
    <dsp:sp modelId="{4B5B15E1-468C-1F4E-AFB8-A469E5A2D362}">
      <dsp:nvSpPr>
        <dsp:cNvPr id="0" name=""/>
        <dsp:cNvSpPr/>
      </dsp:nvSpPr>
      <dsp:spPr>
        <a:xfrm>
          <a:off x="0" y="113530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How did you come up with that particular solution?</a:t>
          </a:r>
        </a:p>
      </dsp:txBody>
      <dsp:txXfrm>
        <a:off x="49004" y="1184311"/>
        <a:ext cx="4025901" cy="905852"/>
      </dsp:txXfrm>
    </dsp:sp>
    <dsp:sp modelId="{FE0B4C0C-A340-0E4E-AF35-3C9B804B1385}">
      <dsp:nvSpPr>
        <dsp:cNvPr id="0" name=""/>
        <dsp:cNvSpPr/>
      </dsp:nvSpPr>
      <dsp:spPr>
        <a:xfrm>
          <a:off x="0" y="221404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did that solution change over time?</a:t>
          </a:r>
        </a:p>
      </dsp:txBody>
      <dsp:txXfrm>
        <a:off x="49004" y="2263051"/>
        <a:ext cx="4025901" cy="905852"/>
      </dsp:txXfrm>
    </dsp:sp>
    <dsp:sp modelId="{ACF38130-EC07-6E4F-9F5F-27C5477AE162}">
      <dsp:nvSpPr>
        <dsp:cNvPr id="0" name=""/>
        <dsp:cNvSpPr/>
      </dsp:nvSpPr>
      <dsp:spPr>
        <a:xfrm>
          <a:off x="0" y="329278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 you solve a particular mission in an unusual way?</a:t>
          </a:r>
        </a:p>
      </dsp:txBody>
      <dsp:txXfrm>
        <a:off x="49004" y="3341791"/>
        <a:ext cx="4025901" cy="90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FD757-0C9E-3245-816D-2BB6294326B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DA3E-C9E4-2041-BE47-7811BAA71D7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3666D-353C-3E4D-9F86-9064DB5A988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B6F5-CF37-D349-9920-4577CE361AE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5080-CBC6-274D-B7D3-EF23487C4DB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1EE0-822F-4346-8191-BACF9528A73A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C92B-4B6F-7D45-A3E0-302D1FF9024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1A3E-FB1E-334E-88BC-4090CAB9802A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AE6A-46F8-D14D-B541-E0123F9E5FC5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01CC-15A4-5943-8865-A657183AEBCA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16AD5-9222-0943-A307-086549395A7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59ED-0A47-6041-AD83-51177790292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2905-99F5-A240-A8D1-2ADA516A31D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A7E5-0638-7743-B43C-F94C6F89C737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92236-C2C8-C148-A4BF-BF7A532B10A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B26AE-0616-C34C-A957-E2DB305F9A0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A0BC-206A-CC47-B820-3F86886B6B2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FB73-4698-AA48-AF17-F810FFCE367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B1D39-E232-C143-962D-B47ADF82AC15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342CB-6B8D-774E-91FE-D003AED0B876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E3971-E4B6-C542-81AB-4597B89A0DAF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911C5-500A-F840-9191-E6F55B7A9D76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BC74-7F45-3C4F-AAA9-D13CADB45196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61ABE-C30E-5345-B04C-965AD43D9A17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D077A-6AE5-B846-99B8-646A8D2B2C8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C3F4-6DC6-974A-BB86-31C0C1E1139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CE276-BB62-BE4F-822F-D632E597F81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3546-BDC6-DB41-BF83-D60BC8AE1AE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B823-0819-C344-94EF-CBC5EB60CF9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06735-9648-1948-9E4E-E67901485A11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B5A7-D3CA-8649-AA91-31D2B512FDDC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C3EC-DA6F-A84D-A50B-AB3E2BDBA504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B8B74-283D-F540-B57E-6E79B30F059C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424C-DB7F-394F-B54F-4D61D937157F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86A3-3C13-5F49-82DE-95C0A6B967A4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9C8B-512A-5848-A211-DEDB758C793A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4867-78A3-AE4A-93D7-C8CE470C1C8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C16F-017D-C249-A81E-BF5F8CCEAA27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5121-0F56-2940-9847-53FC19A8DFA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917AD-52D6-1140-969D-3DA6E246541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BADB-6F79-5F42-9D7F-6317AE340A4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B210-0C85-B845-A37D-884132B3798A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E3AE-EA1B-F34C-8240-19C73D6CB70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A73C9-A158-2147-AB77-DD3940AEA95F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BBBA1-C765-5B43-AB1B-BF55F69AA674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138FE-3EAC-1C4D-9AC5-92103E0722DA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FF75-5E42-5E40-BA57-55D6453A5AFC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DC31-0CEE-0343-92AB-48A0438639C5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B329-798B-0640-8591-1003FE12A90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B75D-0204-F94D-AFDE-D506C598D6C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EADBF-8C5B-5E4F-A532-E1477ED4DFF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400E-380A-C141-A4EF-6E48CCF768F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32FC-187B-5A40-AF71-70FF9483F2B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FAE5-4596-ED49-AA15-A4123D80391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428C-5C76-3C4E-9C09-982F6359B2EC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9B48-A398-3746-98F8-F3F405D7FB48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C95-3291-4146-A412-56F645691C0A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49CE-8E83-6042-9477-6A4CA86D89AD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3369-B893-C549-A353-FC023D8D6263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6A8B-460F-674C-9A27-08CBAC1A92D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00283-072A-B94D-8669-41ABCDFDC4C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2B9DF-36DE-1E41-B248-D398AC8D4BA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1B671-30BF-1344-8F8E-D6347607E4D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8C9D9B0-842E-5240-B0DE-01CAA09883B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5F6196F-F38C-FF4D-BDA3-97824E64AAE7}" type="datetime1">
              <a:rPr lang="en-US" smtClean="0"/>
              <a:t>5/29/23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004F7-C7FB-EE42-9ABA-276A588FADD8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AFD6228-448B-F24F-82E8-B57AAA24A03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6D89A66-532A-FF48-AC59-7EA4682D52FA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A8D3602-9AC2-6942-902F-89CCC68E6A73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5E6CE42-FFA0-7741-8456-605AF6D23474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B878B88-0FE5-6D4A-B040-89A3160F3CC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D89CB68-2DD9-1344-9D5E-F7226C14E869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1F64FD4-1055-DD4A-BC5B-2092CFA41AB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EE0D15B-A523-5A45-B7C8-3AC98051833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C4FE9-78D4-E94E-810F-A25A118BC89C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8ED0-CBB0-0A4B-9967-CE0313B4653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89E32CC-06BF-F54E-AD8D-B60E9BCD813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1D4EC20-E4D1-8242-AD9B-A8E92D99799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2AFBD-9CFD-6844-8FB9-03787AC46F0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760ACF2-B3A3-6841-9945-9410B68B8D3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D10791B-CD34-6E44-9E92-CA46BBA3CCA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16642-6F56-124D-B661-32754CADD2F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09C0BB-3F8D-C341-8CCC-1E33E2529452}" type="datetime1">
              <a:rPr lang="en-US" smtClean="0"/>
              <a:t>5/29/23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www.flltutorials.com/" TargetMode="External"/><Relationship Id="rId4" Type="http://schemas.openxmlformats.org/officeDocument/2006/relationships/hyperlink" Target="http://www.primelessons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ROBOT DESIGN JUDGING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D2F0-EDF5-2E4F-8A35-121DB54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E4DD4-5460-3C42-8AD0-D67CA320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748023" cy="50645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Even though the Judging Flowchart refers to Robot Design as an “explanation” and not a presentation, you are strongly encouraged to prepare and practice a formal presentation</a:t>
            </a:r>
          </a:p>
          <a:p>
            <a:r>
              <a:rPr lang="en-US" sz="2400" dirty="0"/>
              <a:t>This way you ensure that everything you want to share about your robot design process is covered</a:t>
            </a:r>
          </a:p>
          <a:p>
            <a:r>
              <a:rPr lang="en-US" sz="2400" dirty="0"/>
              <a:t>Think of this session as a show-and-tell. You will show your robot, attachments and code and explain the process behind them</a:t>
            </a:r>
          </a:p>
          <a:p>
            <a:r>
              <a:rPr lang="en-US" sz="2400" dirty="0"/>
              <a:t>Again, cover everything in the rubric!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CFD36E-53DD-644B-958B-1CEBB448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0D5E0-B155-204F-A8B6-3856552C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C26302B8-678B-F3F0-858E-86FD9CB33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88" y="1640114"/>
            <a:ext cx="3401864" cy="4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7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, </a:t>
            </a:r>
            <a:r>
              <a:rPr lang="en-US" sz="2800" dirty="0">
                <a:hlinkClick r:id="rId4"/>
              </a:rPr>
              <a:t>www.primelessons.org</a:t>
            </a:r>
            <a:r>
              <a:rPr lang="en-US" sz="2800" dirty="0"/>
              <a:t>, and </a:t>
            </a:r>
            <a:r>
              <a:rPr lang="en-US" sz="2800" dirty="0">
                <a:hlinkClick r:id="rId5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6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6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6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6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6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9A036-66A8-F24D-BB87-252EAA10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7DA82-ED0A-B54D-81CF-6C03BF90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JUDGING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4312920" cy="4863598"/>
          </a:xfrm>
        </p:spPr>
        <p:txBody>
          <a:bodyPr>
            <a:normAutofit/>
          </a:bodyPr>
          <a:lstStyle/>
          <a:p>
            <a:r>
              <a:rPr lang="en-US" sz="2000" dirty="0"/>
              <a:t>Robot Design judging focuses on </a:t>
            </a:r>
            <a:r>
              <a:rPr lang="en-US" sz="2000" dirty="0">
                <a:solidFill>
                  <a:srgbClr val="CD0100"/>
                </a:solidFill>
              </a:rPr>
              <a:t>process</a:t>
            </a:r>
            <a:endParaRPr lang="en-US" sz="2000" dirty="0"/>
          </a:p>
          <a:p>
            <a:r>
              <a:rPr lang="en-US" sz="2000" dirty="0"/>
              <a:t>Talk to the judges about your engineering design process, and how you came up with your ideas and how you improved them</a:t>
            </a:r>
          </a:p>
          <a:p>
            <a:r>
              <a:rPr lang="en-US" sz="2000" dirty="0"/>
              <a:t>Make sure that everyone on the team is involved</a:t>
            </a:r>
          </a:p>
          <a:p>
            <a:r>
              <a:rPr lang="en-US" sz="2000" dirty="0"/>
              <a:t>During your 5-minute presentation, you need to cover all the components of the Robot Design rubric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DB046-7779-334E-BF12-833BD743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7A67C-42BC-6D4F-8005-53840299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6B608DF-ADD5-0E17-F5F9-DAC8C62E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52" y="1774306"/>
            <a:ext cx="4365407" cy="35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F7EE-7166-AF42-8BB0-B085E8D5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YOUR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51DBF-6EC5-BA40-99B5-A6C33C55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2"/>
            <a:ext cx="4123908" cy="48823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did you come up with the design for the base robot? Did you start with an existing design (your last year’s robot or something from the Internet/book)?</a:t>
            </a:r>
          </a:p>
          <a:p>
            <a:pPr lvl="1"/>
            <a:r>
              <a:rPr lang="en-US" dirty="0"/>
              <a:t>Experienced judges can recognize standard designs. Therefore, always cite your sources.</a:t>
            </a:r>
          </a:p>
          <a:p>
            <a:r>
              <a:rPr lang="en-US" dirty="0"/>
              <a:t>Did you test your design(s) before picking it?</a:t>
            </a:r>
          </a:p>
          <a:p>
            <a:r>
              <a:rPr lang="en-US" dirty="0"/>
              <a:t>What features does it have and why?</a:t>
            </a:r>
          </a:p>
          <a:p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1512FAE-21B0-7942-A536-210ABAAE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FF0EB3-80C4-B0C0-26A9-87F0F8B61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83" y="1505583"/>
            <a:ext cx="3812026" cy="48974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4144FC-F14C-1093-0F22-CD3681C6DC1F}"/>
              </a:ext>
            </a:extLst>
          </p:cNvPr>
          <p:cNvSpPr txBox="1"/>
          <p:nvPr/>
        </p:nvSpPr>
        <p:spPr>
          <a:xfrm>
            <a:off x="4883883" y="5941373"/>
            <a:ext cx="2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at https://</a:t>
            </a:r>
            <a:r>
              <a:rPr lang="en-US" sz="1200" dirty="0" err="1"/>
              <a:t>flltutorials.com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Worksheets.html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07895-1CBE-F098-0AB9-DB3B9BC4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C73F-2BB9-3441-A3B9-DB62710A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THE SENSORS &amp;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A4922-D32A-7348-9892-C8A5FD44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291549" cy="4353215"/>
          </a:xfrm>
        </p:spPr>
        <p:txBody>
          <a:bodyPr>
            <a:normAutofit/>
          </a:bodyPr>
          <a:lstStyle/>
          <a:p>
            <a:r>
              <a:rPr lang="en-US" sz="2400" dirty="0"/>
              <a:t>How many motors and sensors do you use? Which ones? Why?</a:t>
            </a:r>
          </a:p>
          <a:p>
            <a:r>
              <a:rPr lang="en-US" sz="2400" dirty="0"/>
              <a:t>Which missions do you use them on?</a:t>
            </a:r>
          </a:p>
          <a:p>
            <a:r>
              <a:rPr lang="en-US" sz="2400" dirty="0"/>
              <a:t>How do you use sensors and do you use them in any novel way?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3FAF-C3A1-384D-B883-67D3B572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56BF0-E27E-A54E-87E3-BC85C08B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10" name="Picture 9" descr="A picture containing cake, LEGO, toy&#10;&#10;Description automatically generated">
            <a:extLst>
              <a:ext uri="{FF2B5EF4-FFF2-40B4-BE49-F238E27FC236}">
                <a16:creationId xmlns:a16="http://schemas.microsoft.com/office/drawing/2014/main" id="{01E0D0FC-7446-AAB2-3C32-44A561068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61" y="1489637"/>
            <a:ext cx="4902039" cy="2757397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38A18814-4D39-C4A2-F88F-57F6C992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0" y="3602975"/>
            <a:ext cx="34942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6E553AE5-EA9E-5990-A2DC-DB96ABF3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11" y="2960600"/>
            <a:ext cx="6921089" cy="3349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017F2-5333-424C-88FA-7692DB9A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>
            <a:normAutofit/>
          </a:bodyPr>
          <a:lstStyle/>
          <a:p>
            <a:r>
              <a:rPr lang="en-US" dirty="0"/>
              <a:t>EXPLAIN YOUR TEAM’s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DC27-DAA2-5245-8E31-70E07679A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57" y="1505583"/>
            <a:ext cx="8235242" cy="4353215"/>
          </a:xfrm>
        </p:spPr>
        <p:txBody>
          <a:bodyPr>
            <a:normAutofit/>
          </a:bodyPr>
          <a:lstStyle/>
          <a:p>
            <a:r>
              <a:rPr lang="en-US" sz="2400" dirty="0"/>
              <a:t>How did you come up with your strategy?</a:t>
            </a:r>
          </a:p>
          <a:p>
            <a:r>
              <a:rPr lang="en-US" sz="2400" dirty="0"/>
              <a:t>How did you decide on which missions to accomplish and which path to take?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0DBEA-A65F-DF49-8417-23E64B5DCD2D}"/>
              </a:ext>
            </a:extLst>
          </p:cNvPr>
          <p:cNvCxnSpPr>
            <a:cxnSpLocks/>
          </p:cNvCxnSpPr>
          <p:nvPr/>
        </p:nvCxnSpPr>
        <p:spPr>
          <a:xfrm>
            <a:off x="6685808" y="3534909"/>
            <a:ext cx="1499902" cy="102584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D9F44-C8F5-5E44-B387-040D9163FB0A}"/>
              </a:ext>
            </a:extLst>
          </p:cNvPr>
          <p:cNvCxnSpPr>
            <a:cxnSpLocks/>
          </p:cNvCxnSpPr>
          <p:nvPr/>
        </p:nvCxnSpPr>
        <p:spPr>
          <a:xfrm flipH="1">
            <a:off x="5481255" y="3534909"/>
            <a:ext cx="1204553" cy="5563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6E61A-6D8D-D141-B7B3-E63769B78687}"/>
              </a:ext>
            </a:extLst>
          </p:cNvPr>
          <p:cNvCxnSpPr>
            <a:cxnSpLocks/>
          </p:cNvCxnSpPr>
          <p:nvPr/>
        </p:nvCxnSpPr>
        <p:spPr>
          <a:xfrm flipH="1">
            <a:off x="8027719" y="4556431"/>
            <a:ext cx="157991" cy="90753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1476E-9296-844B-A747-F21A2DAE0148}"/>
              </a:ext>
            </a:extLst>
          </p:cNvPr>
          <p:cNvCxnSpPr>
            <a:cxnSpLocks/>
          </p:cNvCxnSpPr>
          <p:nvPr/>
        </p:nvCxnSpPr>
        <p:spPr>
          <a:xfrm>
            <a:off x="3551469" y="5731450"/>
            <a:ext cx="21341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E0A42D-0B87-634B-99A1-8D0E39BDFA0D}"/>
              </a:ext>
            </a:extLst>
          </p:cNvPr>
          <p:cNvCxnSpPr>
            <a:cxnSpLocks/>
          </p:cNvCxnSpPr>
          <p:nvPr/>
        </p:nvCxnSpPr>
        <p:spPr>
          <a:xfrm flipV="1">
            <a:off x="5717795" y="4842168"/>
            <a:ext cx="789883" cy="88928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58889F-0D1F-7747-94AD-17C92E749526}"/>
              </a:ext>
            </a:extLst>
          </p:cNvPr>
          <p:cNvCxnSpPr>
            <a:cxnSpLocks/>
          </p:cNvCxnSpPr>
          <p:nvPr/>
        </p:nvCxnSpPr>
        <p:spPr>
          <a:xfrm flipV="1">
            <a:off x="3443996" y="3534909"/>
            <a:ext cx="0" cy="204802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D1FED8-0430-9643-97CF-FFA6707A1970}"/>
              </a:ext>
            </a:extLst>
          </p:cNvPr>
          <p:cNvSpPr txBox="1"/>
          <p:nvPr/>
        </p:nvSpPr>
        <p:spPr>
          <a:xfrm>
            <a:off x="330245" y="3554790"/>
            <a:ext cx="1569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a picture like the one on right to explain your robot runs and strategy.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65E8-47C2-964A-B21E-2267F45F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1E9E3C-CA6D-0C43-8AE8-28F11488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A42DA0-3B57-4F51-B8CF-352D25746333}"/>
              </a:ext>
            </a:extLst>
          </p:cNvPr>
          <p:cNvCxnSpPr>
            <a:cxnSpLocks/>
          </p:cNvCxnSpPr>
          <p:nvPr/>
        </p:nvCxnSpPr>
        <p:spPr>
          <a:xfrm flipH="1" flipV="1">
            <a:off x="6507678" y="4842168"/>
            <a:ext cx="1187532" cy="7134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B3CE77-AF37-9A9E-9E4A-1007249C41DE}"/>
              </a:ext>
            </a:extLst>
          </p:cNvPr>
          <p:cNvCxnSpPr>
            <a:cxnSpLocks/>
          </p:cNvCxnSpPr>
          <p:nvPr/>
        </p:nvCxnSpPr>
        <p:spPr>
          <a:xfrm flipH="1" flipV="1">
            <a:off x="3443996" y="3534909"/>
            <a:ext cx="1833559" cy="78902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EDD0123-AFD0-08EC-A963-0F97A8B471A5}"/>
              </a:ext>
            </a:extLst>
          </p:cNvPr>
          <p:cNvSpPr/>
          <p:nvPr/>
        </p:nvSpPr>
        <p:spPr>
          <a:xfrm>
            <a:off x="2967758" y="4278891"/>
            <a:ext cx="356260" cy="35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D44908-1545-38D9-2736-642815333A74}"/>
              </a:ext>
            </a:extLst>
          </p:cNvPr>
          <p:cNvSpPr/>
          <p:nvPr/>
        </p:nvSpPr>
        <p:spPr>
          <a:xfrm>
            <a:off x="4262357" y="5271909"/>
            <a:ext cx="356260" cy="35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641E7D-4F9C-2002-345A-F188F7FDE286}"/>
              </a:ext>
            </a:extLst>
          </p:cNvPr>
          <p:cNvSpPr/>
          <p:nvPr/>
        </p:nvSpPr>
        <p:spPr>
          <a:xfrm>
            <a:off x="7091201" y="3368897"/>
            <a:ext cx="356260" cy="35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808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660EAB5-F946-A0BD-8625-E3A77212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18" y="1505583"/>
            <a:ext cx="3065758" cy="3996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96ACF0-6016-6247-B0C4-9AEDF8B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your ATTACHMENT DEVELOPMENT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29ECBB0-8BD5-6410-A03E-4CE3512198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8091" y="1505583"/>
          <a:ext cx="4123909" cy="43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1A1EA7-ACB8-CD40-92AA-359ED84C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BC15-FFA0-AC4A-BCFB-7999646C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0143C647-8F9A-74ED-FBF5-DB2F63514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21" y="2530475"/>
            <a:ext cx="2969888" cy="38574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1F5101-13E9-FBF9-479A-FCC7FE6166D5}"/>
              </a:ext>
            </a:extLst>
          </p:cNvPr>
          <p:cNvSpPr txBox="1"/>
          <p:nvPr/>
        </p:nvSpPr>
        <p:spPr>
          <a:xfrm>
            <a:off x="4734718" y="6157083"/>
            <a:ext cx="2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at https://</a:t>
            </a:r>
            <a:r>
              <a:rPr lang="en-US" sz="1200" dirty="0" err="1"/>
              <a:t>flltutorials.com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Worksheets.html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869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ACF0-6016-6247-B0C4-9AEDF8B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your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F212-E930-0140-AA6E-969654D5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451285" cy="48823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You must explain your programming in judging. </a:t>
            </a:r>
          </a:p>
          <a:p>
            <a:r>
              <a:rPr lang="en-US" dirty="0"/>
              <a:t>You will not have time to talk about all your code. Pick one program, one run, or your best code.</a:t>
            </a:r>
          </a:p>
          <a:p>
            <a:r>
              <a:rPr lang="en-US" dirty="0"/>
              <a:t>No matter what programming language you used, you should be able to communicate your programming techniques to the judges</a:t>
            </a:r>
          </a:p>
          <a:p>
            <a:pPr lvl="1"/>
            <a:r>
              <a:rPr lang="en-US" dirty="0"/>
              <a:t>Make sure you have pseudocode and comments</a:t>
            </a:r>
          </a:p>
          <a:p>
            <a:r>
              <a:rPr lang="en-US" dirty="0"/>
              <a:t>You can share your code on a laptop or using a printout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B77C3-8AF6-5647-89B4-25C852CDB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77" y="1572674"/>
            <a:ext cx="2898297" cy="20749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DBC093-D61A-3046-9FA5-55983145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ABA67-9BF8-0648-8C8B-9BAFDA41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C6D88F6-66BF-39AA-E41A-00B31F4F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62" y="3756164"/>
            <a:ext cx="1464363" cy="109945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DD9974-BEE2-94D2-A939-E2DC63B5A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89" y="4855621"/>
            <a:ext cx="2677847" cy="13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ACF0-6016-6247-B0C4-9AEDF8B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Explaining  YOUR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F212-E930-0140-AA6E-969654D5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29743" cy="342500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Explain how your code is organized</a:t>
            </a:r>
          </a:p>
          <a:p>
            <a:pPr lvl="1"/>
            <a:r>
              <a:rPr lang="en-US" dirty="0"/>
              <a:t>How do you know what a block is doing? Are there comments?</a:t>
            </a:r>
          </a:p>
          <a:p>
            <a:pPr lvl="1"/>
            <a:r>
              <a:rPr lang="en-US" dirty="0"/>
              <a:t>Do you use My Blocks (or equivalent Functions in another language)?</a:t>
            </a:r>
          </a:p>
          <a:p>
            <a:pPr lvl="1"/>
            <a:r>
              <a:rPr lang="en-US" dirty="0"/>
              <a:t>How do you keep track of changes to the code?</a:t>
            </a:r>
          </a:p>
          <a:p>
            <a:r>
              <a:rPr lang="en-US" dirty="0"/>
              <a:t>Explain any interesting algorithms your team came up with</a:t>
            </a:r>
          </a:p>
          <a:p>
            <a:r>
              <a:rPr lang="en-US" dirty="0"/>
              <a:t>Explain how your code helps your robot be more reliable. What coding techniques/sensors do you use?</a:t>
            </a:r>
          </a:p>
          <a:p>
            <a:r>
              <a:rPr lang="en-US" dirty="0"/>
              <a:t>Again, experienced judges will recognize code from others</a:t>
            </a:r>
          </a:p>
          <a:p>
            <a:pPr lvl="1"/>
            <a:r>
              <a:rPr lang="en-US" dirty="0"/>
              <a:t>If you used code from some source, always remember to cite it, explain how it works, and how your team modified or used it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C6A1-DE23-6249-A678-BAB3FE8C0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 b="30285"/>
          <a:stretch/>
        </p:blipFill>
        <p:spPr>
          <a:xfrm>
            <a:off x="2598058" y="5116193"/>
            <a:ext cx="3673961" cy="10252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95BBB6-F71C-5942-ADB3-C69B21BE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49BA8-CCDE-3542-845B-DA0498ED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55004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D2F0-EDF5-2E4F-8A35-121DB54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E4DD4-5460-3C42-8AD0-D67CA320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5112525" cy="50645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Consider having a team Engineering Journal to document your engineering design process</a:t>
            </a:r>
          </a:p>
          <a:p>
            <a:r>
              <a:rPr lang="en-US" dirty="0"/>
              <a:t>Share any testing your team may have done</a:t>
            </a:r>
          </a:p>
          <a:p>
            <a:r>
              <a:rPr lang="en-US" dirty="0"/>
              <a:t>Print out your code as well as pictures of your development process and current robot</a:t>
            </a:r>
          </a:p>
          <a:p>
            <a:r>
              <a:rPr lang="en-US" dirty="0"/>
              <a:t>If permitted, consider leaving a one-page summary of your presentation with your judges to help them remember your team (include a picture of your team, your robot and the key information you want to communicate)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CFD36E-53DD-644B-958B-1CEBB448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0D5E0-B155-204F-A8B6-3856552C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6A02650E-DB5B-C9FD-D644-419A9B458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69" y="1505583"/>
            <a:ext cx="3141675" cy="406908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9E71D39C-B440-3213-AEF0-E7A40E28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82" y="2926080"/>
            <a:ext cx="3060484" cy="393192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CC928A9-8C3B-F417-5EAE-96A547EA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16" y="3722042"/>
            <a:ext cx="2206765" cy="2848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585A92-5FCF-1906-899A-3A022061C3DB}"/>
              </a:ext>
            </a:extLst>
          </p:cNvPr>
          <p:cNvSpPr txBox="1"/>
          <p:nvPr/>
        </p:nvSpPr>
        <p:spPr>
          <a:xfrm>
            <a:off x="6042439" y="5163314"/>
            <a:ext cx="2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at https://</a:t>
            </a:r>
            <a:r>
              <a:rPr lang="en-US" sz="1200" dirty="0" err="1"/>
              <a:t>flltutorials.com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Worksheets.html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3276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18297</TotalTime>
  <Words>804</Words>
  <Application>Microsoft Macintosh PowerPoint</Application>
  <PresentationFormat>On-screen Show (4:3)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ROBOT DESIGN JUDGING</vt:lpstr>
      <vt:lpstr>ROBOT DESIGN JUDGING OVERVIEW</vt:lpstr>
      <vt:lpstr>DESCRIBE YOUR ROBOT</vt:lpstr>
      <vt:lpstr>DESCRIBE THE SENSORS &amp; MOTORS</vt:lpstr>
      <vt:lpstr>EXPLAIN YOUR TEAM’s STRATEGY</vt:lpstr>
      <vt:lpstr>EXPLAIN your ATTACHMENT DEVELOPMENT</vt:lpstr>
      <vt:lpstr>Explain your PROGRAMMING</vt:lpstr>
      <vt:lpstr>TIPS FOR Explaining  YOUR PROGRAMMING</vt:lpstr>
      <vt:lpstr>DOCUMENTATION</vt:lpstr>
      <vt:lpstr>Final thoughts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251</cp:revision>
  <cp:lastPrinted>2019-01-24T13:45:34Z</cp:lastPrinted>
  <dcterms:created xsi:type="dcterms:W3CDTF">2014-10-28T21:59:38Z</dcterms:created>
  <dcterms:modified xsi:type="dcterms:W3CDTF">2023-05-29T18:15:19Z</dcterms:modified>
</cp:coreProperties>
</file>